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0" r:id="rId2"/>
    <p:sldId id="256" r:id="rId3"/>
    <p:sldId id="257" r:id="rId4"/>
    <p:sldId id="258" r:id="rId5"/>
    <p:sldId id="266" r:id="rId6"/>
    <p:sldId id="268" r:id="rId7"/>
    <p:sldId id="259" r:id="rId8"/>
    <p:sldId id="261" r:id="rId9"/>
    <p:sldId id="260" r:id="rId10"/>
    <p:sldId id="262" r:id="rId11"/>
    <p:sldId id="267" r:id="rId12"/>
    <p:sldId id="263" r:id="rId13"/>
    <p:sldId id="265" r:id="rId14"/>
    <p:sldId id="264" r:id="rId15"/>
    <p:sldId id="269" r:id="rId1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FE42-278F-419F-B961-4B396BB4EC56}" type="datetimeFigureOut">
              <a:rPr lang="hu-HU" smtClean="0"/>
              <a:t>2019. 11. 25.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AE1D-8751-4588-9A02-2DA8FB45530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82468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FE42-278F-419F-B961-4B396BB4EC56}" type="datetimeFigureOut">
              <a:rPr lang="hu-HU" smtClean="0"/>
              <a:t>2019. 11. 25.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AE1D-8751-4588-9A02-2DA8FB45530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4883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FE42-278F-419F-B961-4B396BB4EC56}" type="datetimeFigureOut">
              <a:rPr lang="hu-HU" smtClean="0"/>
              <a:t>2019. 11. 25.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AE1D-8751-4588-9A02-2DA8FB45530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377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FE42-278F-419F-B961-4B396BB4EC56}" type="datetimeFigureOut">
              <a:rPr lang="hu-HU" smtClean="0"/>
              <a:t>2019. 11. 25.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AE1D-8751-4588-9A02-2DA8FB45530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16679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FE42-278F-419F-B961-4B396BB4EC56}" type="datetimeFigureOut">
              <a:rPr lang="hu-HU" smtClean="0"/>
              <a:t>2019. 11. 25.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AE1D-8751-4588-9A02-2DA8FB45530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2765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FE42-278F-419F-B961-4B396BB4EC56}" type="datetimeFigureOut">
              <a:rPr lang="hu-HU" smtClean="0"/>
              <a:t>2019. 11. 25.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AE1D-8751-4588-9A02-2DA8FB45530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61817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FE42-278F-419F-B961-4B396BB4EC56}" type="datetimeFigureOut">
              <a:rPr lang="hu-HU" smtClean="0"/>
              <a:t>2019. 11. 25.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AE1D-8751-4588-9A02-2DA8FB45530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59355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FE42-278F-419F-B961-4B396BB4EC56}" type="datetimeFigureOut">
              <a:rPr lang="hu-HU" smtClean="0"/>
              <a:t>2019. 11. 25.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AE1D-8751-4588-9A02-2DA8FB45530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10476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FE42-278F-419F-B961-4B396BB4EC56}" type="datetimeFigureOut">
              <a:rPr lang="hu-HU" smtClean="0"/>
              <a:t>2019. 11. 25.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AE1D-8751-4588-9A02-2DA8FB45530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91714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FE42-278F-419F-B961-4B396BB4EC56}" type="datetimeFigureOut">
              <a:rPr lang="hu-HU" smtClean="0"/>
              <a:t>2019. 11. 25.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AE1D-8751-4588-9A02-2DA8FB45530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36480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FE42-278F-419F-B961-4B396BB4EC56}" type="datetimeFigureOut">
              <a:rPr lang="hu-HU" smtClean="0"/>
              <a:t>2019. 11. 25.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AE1D-8751-4588-9A02-2DA8FB45530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95912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7FE42-278F-419F-B961-4B396BB4EC56}" type="datetimeFigureOut">
              <a:rPr lang="hu-HU" smtClean="0"/>
              <a:t>2019. 11. 25.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5AE1D-8751-4588-9A02-2DA8FB45530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01583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ktatas.hu/kozneveles/kozepfoku%20felveteli%20elj&#225;r&#225;s" TargetMode="External"/><Relationship Id="rId2" Type="http://schemas.openxmlformats.org/officeDocument/2006/relationships/hyperlink" Target="http://www.oktatas.hu/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Továbbtanulás 2019/2020</a:t>
            </a:r>
            <a:endParaRPr lang="hu-HU" dirty="0"/>
          </a:p>
        </p:txBody>
      </p:sp>
      <p:sp>
        <p:nvSpPr>
          <p:cNvPr id="3" name="AutoShape 2" descr="Képtalálat a következőre: „továbbtanulás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030" name="Picture 6" descr="Képtalálat a következőre: „továbbtanulás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26678"/>
            <a:ext cx="5328592" cy="414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25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Felvételi eljárás </a:t>
            </a:r>
            <a:r>
              <a:rPr lang="hu-H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folyamata</a:t>
            </a:r>
            <a:endParaRPr lang="hu-H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395536" y="1340768"/>
            <a:ext cx="8424936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Jelentkezési lapok</a:t>
            </a:r>
          </a:p>
          <a:p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általános iskola a KIFIR elektronikus adatkitöltő 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endszerben állítja elő</a:t>
            </a:r>
          </a:p>
          <a:p>
            <a:pPr marL="457200" indent="-457200" algn="ctr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Tanulói adatlap</a:t>
            </a:r>
          </a:p>
          <a:p>
            <a:pPr>
              <a:spcBef>
                <a:spcPts val="1800"/>
              </a:spcBef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Ezen kell sorrendbe állítani a megjelölt tanulmányi területeket</a:t>
            </a:r>
          </a:p>
          <a:p>
            <a:pPr>
              <a:spcBef>
                <a:spcPts val="1800"/>
              </a:spcBef>
            </a:pP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Határidő:</a:t>
            </a:r>
          </a:p>
          <a:p>
            <a:pPr algn="ctr">
              <a:spcBef>
                <a:spcPts val="1800"/>
              </a:spcBef>
            </a:pPr>
            <a:r>
              <a:rPr lang="hu-H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2020. </a:t>
            </a:r>
            <a:r>
              <a:rPr lang="hu-H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u-H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ebruár 19.</a:t>
            </a:r>
            <a:endParaRPr lang="hu-H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78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379124" y="332656"/>
            <a:ext cx="849694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Szakképzési Centrumok </a:t>
            </a:r>
            <a:br>
              <a:rPr lang="hu-HU" sz="3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hu-HU" sz="3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 felvételi eljárás során egy intézménynek </a:t>
            </a:r>
            <a:r>
              <a:rPr lang="hu-HU" sz="36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számítanak</a:t>
            </a:r>
          </a:p>
          <a:p>
            <a:endParaRPr lang="hu-HU" sz="32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hu-HU" sz="3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 a tanuló több feladatellátási helyén is megjelöl tanulmányi területeket, a jelentkezési lapon az összes tanulmányi terület meg fog jelenni, azonban a program minden feladatellátási helyhez külön jelentkezési lapot fog előállítani.</a:t>
            </a:r>
            <a:endParaRPr lang="hu-H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45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chemeClr val="tx1"/>
                </a:solidFill>
              </a:rPr>
              <a:t>SNI tanulók</a:t>
            </a:r>
            <a:endParaRPr lang="hu-HU" b="1" dirty="0">
              <a:solidFill>
                <a:schemeClr val="tx1"/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467544" y="1988840"/>
            <a:ext cx="7877478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Előzetes tájékozódás az adott intézményben</a:t>
            </a:r>
          </a:p>
          <a:p>
            <a:endParaRPr lang="hu-H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Központi írásbeli vizsga esetén</a:t>
            </a:r>
          </a:p>
          <a:p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szakvélemény, szülői kérelem csatolása</a:t>
            </a:r>
          </a:p>
          <a:p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Központi írásbeli vizsga alóli felmentés</a:t>
            </a:r>
          </a:p>
          <a:p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nem adható</a:t>
            </a:r>
            <a:endParaRPr lang="hu-H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02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>
            <a:normAutofit/>
          </a:bodyPr>
          <a:lstStyle/>
          <a:p>
            <a:r>
              <a:rPr lang="hu-H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Központit írató iskolák</a:t>
            </a:r>
            <a:endParaRPr lang="hu-H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115616" y="29969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658772" y="1124744"/>
            <a:ext cx="792088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Magyar-Angol Tannyelvű Gimnázium és Kollégium</a:t>
            </a:r>
          </a:p>
          <a:p>
            <a:pPr>
              <a:spcBef>
                <a:spcPts val="1200"/>
              </a:spcBef>
            </a:pP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Lóczy Lajos Gimnázium és Két Tanítási Nyelvű Idegenforgalmi Szk</a:t>
            </a:r>
          </a:p>
          <a:p>
            <a:pPr lvl="0">
              <a:spcBef>
                <a:spcPts val="1200"/>
              </a:spcBef>
            </a:pPr>
            <a:r>
              <a:rPr lang="hu-H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Szent Benedek Középiskola Alapfokú Művészeti Iskola </a:t>
            </a:r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Bfüred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>
              <a:spcBef>
                <a:spcPts val="1200"/>
              </a:spcBef>
            </a:pP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Lovassy László Gimnázium</a:t>
            </a:r>
          </a:p>
          <a:p>
            <a:pPr>
              <a:spcBef>
                <a:spcPts val="1200"/>
              </a:spcBef>
            </a:pP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Vetési Albert Gimnázium</a:t>
            </a:r>
          </a:p>
          <a:p>
            <a:pPr>
              <a:spcBef>
                <a:spcPts val="1200"/>
              </a:spcBef>
            </a:pP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Noszlopy Gáspár Gimnázium és Kollégium</a:t>
            </a:r>
          </a:p>
          <a:p>
            <a:pPr>
              <a:spcBef>
                <a:spcPts val="1200"/>
              </a:spcBef>
            </a:pP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Padányi Bíró Márton R. Kat. Gimn., Eg.ügyi Szakk. és Ált. Iskola</a:t>
            </a:r>
          </a:p>
          <a:p>
            <a:pPr>
              <a:spcBef>
                <a:spcPts val="1200"/>
              </a:spcBef>
            </a:pP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Veszprémi SZC Ipari Szakközépiskolája</a:t>
            </a:r>
          </a:p>
          <a:p>
            <a:pPr>
              <a:spcBef>
                <a:spcPts val="1200"/>
              </a:spcBef>
            </a:pP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Veszprémi SZC Közgazdasági és Közigazgatási Szakgimnáziuma</a:t>
            </a:r>
          </a:p>
          <a:p>
            <a:pPr>
              <a:spcBef>
                <a:spcPts val="1200"/>
              </a:spcBef>
            </a:pP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Veszprémi SZC Táncsics Mihály Szakgimnáziuma </a:t>
            </a:r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Szakközépisk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III. Béla Gimnázium, Művészeti Szakgimnázium és Alapfokú Művészeti Iskola</a:t>
            </a:r>
            <a:endParaRPr lang="hu-H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78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Hasznos linkek</a:t>
            </a:r>
            <a:endParaRPr lang="hu-H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245274" y="2430501"/>
            <a:ext cx="82089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www.oktatas.hu</a:t>
            </a:r>
            <a:r>
              <a:rPr lang="hu-HU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endParaRPr lang="hu-HU" sz="36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r>
              <a:rPr lang="hu-H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Köznevelés/középfokú felvételi eljárás/Tájékoztató felvételizőknek/Aktuális beiskolázási időszak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(2019/2020. tanév)</a:t>
            </a:r>
          </a:p>
          <a:p>
            <a:endParaRPr lang="hu-H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37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683568" y="692696"/>
            <a:ext cx="763284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Köszönöm a figyelmet!</a:t>
            </a:r>
          </a:p>
          <a:p>
            <a:endParaRPr lang="hu-H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felvételihez sok sikert kívánok!</a:t>
            </a:r>
          </a:p>
          <a:p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</a:p>
          <a:p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hu-H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Plutzer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Ferencné</a:t>
            </a:r>
          </a:p>
          <a:p>
            <a:endParaRPr lang="hu-H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pályaválasztási felelős</a:t>
            </a:r>
            <a:endParaRPr lang="hu-H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45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568952" cy="1440160"/>
          </a:xfrm>
        </p:spPr>
        <p:txBody>
          <a:bodyPr>
            <a:noAutofit/>
          </a:bodyPr>
          <a:lstStyle/>
          <a:p>
            <a:r>
              <a:rPr lang="hu-HU" sz="4800" b="1" dirty="0" smtClean="0">
                <a:solidFill>
                  <a:schemeClr val="tx1"/>
                </a:solidFill>
              </a:rPr>
              <a:t>Középfokú oktatási intézmények</a:t>
            </a:r>
            <a:endParaRPr lang="hu-HU" sz="4800" b="1" dirty="0">
              <a:solidFill>
                <a:schemeClr val="tx1"/>
              </a:solidFill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467544" y="1772816"/>
            <a:ext cx="8496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gimnázium</a:t>
            </a:r>
          </a:p>
          <a:p>
            <a:endParaRPr lang="hu-H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szakgimnázium (következő tanévtől technikum)</a:t>
            </a:r>
          </a:p>
          <a:p>
            <a:endParaRPr lang="hu-H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szakközépiskola (szakképző iskola)</a:t>
            </a:r>
          </a:p>
          <a:p>
            <a:endParaRPr lang="hu-H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szakiskola</a:t>
            </a:r>
          </a:p>
          <a:p>
            <a:endParaRPr lang="hu-H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észségfejlesztő iskola</a:t>
            </a:r>
            <a:endParaRPr lang="hu-H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86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1445568" y="2564904"/>
            <a:ext cx="570540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az általános felvételi eljárás</a:t>
            </a:r>
          </a:p>
          <a:p>
            <a:r>
              <a:rPr lang="hu-H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2020. január 18. – április 30.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rendkívüli felvételi eljárás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2020. május 11. – augusztus 31.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ím 5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252728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hu-HU" sz="4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középfokú felvételi eljárás </a:t>
            </a:r>
            <a:br>
              <a:rPr lang="hu-HU" sz="4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hu-HU" sz="4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szakaszai</a:t>
            </a:r>
            <a:r>
              <a:rPr lang="hu-HU" sz="480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hu-HU" sz="480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65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323528" y="1902316"/>
            <a:ext cx="882047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felvételi kérelmekről az intézmény dönthet:</a:t>
            </a:r>
          </a:p>
          <a:p>
            <a:endParaRPr lang="hu-H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Times New Roman" panose="02020603050405020304" pitchFamily="18" charset="0"/>
              <a:buChar char="─"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vagy kizárólag az általános iskolai tanulmányi </a:t>
            </a:r>
          </a:p>
          <a:p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eredmények alapján</a:t>
            </a:r>
          </a:p>
          <a:p>
            <a:endParaRPr lang="hu-H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Times New Roman" panose="02020603050405020304" pitchFamily="18" charset="0"/>
              <a:buChar char="─"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vagy tanulmányi eredmények és központi írásbeli vizsga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redményei alapján  (gimnázium, szakgimnázium)</a:t>
            </a:r>
          </a:p>
          <a:p>
            <a:endParaRPr lang="hu-H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Times New Roman" panose="02020603050405020304" pitchFamily="18" charset="0"/>
              <a:buChar char="─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agy tanulmányi eredmények, központi írásbeli és </a:t>
            </a:r>
          </a:p>
          <a:p>
            <a:pPr lvl="0"/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zóbeli vizsga eredményei alapján </a:t>
            </a:r>
            <a:r>
              <a:rPr lang="hu-H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(gimnázium, szakgimnázium</a:t>
            </a:r>
            <a:r>
              <a:rPr lang="hu-H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hu-HU" sz="4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középfokú intézmények felvételi</a:t>
            </a:r>
            <a:br>
              <a:rPr lang="hu-HU" sz="4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hu-HU" sz="4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eljárásának elemei</a:t>
            </a:r>
          </a:p>
        </p:txBody>
      </p:sp>
    </p:spTree>
    <p:extLst>
      <p:ext uri="{BB962C8B-B14F-4D97-AF65-F5344CB8AC3E}">
        <p14:creationId xmlns:p14="http://schemas.microsoft.com/office/powerpoint/2010/main" val="78586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 smtClean="0">
                <a:solidFill>
                  <a:schemeClr val="tx1"/>
                </a:solidFill>
              </a:rPr>
              <a:t>A felvételi eljárás során figyelembe vehető egyéb vizsgálatok</a:t>
            </a:r>
            <a:endParaRPr lang="hu-HU" b="1" dirty="0">
              <a:solidFill>
                <a:schemeClr val="tx1"/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395536" y="1844824"/>
            <a:ext cx="849694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művészeti vagy testnevelés tanulmányi területen</a:t>
            </a:r>
          </a:p>
          <a:p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további készségek, képességek meglétét is vizsgálhatja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Sportiskolába sportegészségügyi és fizikai képességfelmérés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allási, világnézeti tekintetben elkötelezett intézmény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tanulók felvételét valamely vallás, világnézet elfogadásához kötheti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zakiskolába és a készségfejlesztő iskolába a felvétel 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izárólag a sajátos nevelési igényt megállapító szakértői bizottsági vélemény alapján történhet    </a:t>
            </a: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70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899592" y="1268760"/>
            <a:ext cx="708156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vizsgálatok eredménye a felvétel feltételeként </a:t>
            </a:r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figyelembe vehető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 a felvehető tanulók rangsorolását csak annyiban befolyásolhatja, hogy a tanuló a vizsgálaton megfelelt vagy nem felelt meg, azaz a vizsgálat eredményeként </a:t>
            </a:r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jelentkezése elutasításra kerül vagy sem.</a:t>
            </a:r>
            <a:endParaRPr lang="hu-H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76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689039" y="476672"/>
            <a:ext cx="7848872" cy="6417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Központi írásbeli vizsga</a:t>
            </a:r>
            <a:endParaRPr lang="hu-H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Jelentkezés:   </a:t>
            </a:r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2019. december 6.</a:t>
            </a:r>
          </a:p>
          <a:p>
            <a:pPr algn="ctr">
              <a:spcBef>
                <a:spcPts val="600"/>
              </a:spcBef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TANULÓI JELENTKEZÉSI LAP</a:t>
            </a:r>
          </a:p>
          <a:p>
            <a:pPr algn="ctr"/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KÖZPONTI ÍRÁSBELI VIZSGÁRA</a:t>
            </a:r>
          </a:p>
          <a:p>
            <a:pPr algn="ctr"/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Benyújtásával</a:t>
            </a:r>
          </a:p>
          <a:p>
            <a:pPr algn="ctr"/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NOVEMBER 28. CSÜTÖRTÖK</a:t>
            </a:r>
            <a:endParaRPr lang="hu-H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Vizsga időpontja</a:t>
            </a:r>
          </a:p>
          <a:p>
            <a:pPr algn="ctr"/>
            <a:r>
              <a:rPr lang="hu-H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2020. január 18. 10 óra</a:t>
            </a:r>
          </a:p>
          <a:p>
            <a:pPr marL="571500" indent="-5715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agyar nyelvi feladatlap 45 perc</a:t>
            </a:r>
          </a:p>
          <a:p>
            <a:pPr marL="571500" indent="-5715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atematika feladatlap     45 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</a:t>
            </a:r>
          </a:p>
          <a:p>
            <a:pPr>
              <a:spcBef>
                <a:spcPts val="1200"/>
              </a:spcBef>
            </a:pPr>
            <a:endParaRPr lang="hu-H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02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434488"/>
          </a:xfrm>
        </p:spPr>
        <p:txBody>
          <a:bodyPr>
            <a:noAutofit/>
          </a:bodyPr>
          <a:lstStyle/>
          <a:p>
            <a:r>
              <a:rPr lang="hu-H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Nemzetiségi nevelés-oktatás esetén  </a:t>
            </a:r>
            <a:endParaRPr lang="hu-H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395536" y="2348880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magyar nyelvi feladatlapok helyett helyben készített, nemzetiségi nyelvű szövegértési feladatsor.</a:t>
            </a:r>
          </a:p>
          <a:p>
            <a:pPr>
              <a:spcAft>
                <a:spcPts val="1200"/>
              </a:spcAft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Ennek időpontja iskolánként eltérő.</a:t>
            </a:r>
          </a:p>
          <a:p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Lovassy László Gimnázium</a:t>
            </a:r>
          </a:p>
          <a:p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2020. január 20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(hétfő)  </a:t>
            </a:r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óra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1200"/>
              </a:spcBef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Írásbeli felvételi vizsga a német nemzetiségi tagozatra jelentkezőknek német nyelvből.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57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chemeClr val="tx1"/>
                </a:solidFill>
              </a:rPr>
              <a:t>Szóbeli vizsga</a:t>
            </a:r>
            <a:endParaRPr lang="hu-HU" b="1" dirty="0">
              <a:solidFill>
                <a:schemeClr val="tx1"/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66014" y="1628800"/>
            <a:ext cx="869019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Helyi szervezésű szóbeli vizsgát csak az a </a:t>
            </a:r>
          </a:p>
          <a:p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középiskola szervezhet, </a:t>
            </a:r>
          </a:p>
          <a:p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amelyik előírja a központi írásbelin való részvételt. </a:t>
            </a:r>
            <a:endParaRPr lang="hu-H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196993" y="3356992"/>
            <a:ext cx="883813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Szóbelik időpontja: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2020. február 24. – március 13. között </a:t>
            </a:r>
          </a:p>
          <a:p>
            <a:pPr algn="just"/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Ebben az időszakban kell lebonyolítani az egyéb</a:t>
            </a:r>
          </a:p>
          <a:p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vizsgálatokat is,  melyek eredménye  a tanulók rangsorolásában nem játszhat szerepet</a:t>
            </a:r>
            <a:endParaRPr lang="hu-H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72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443</TotalTime>
  <Words>512</Words>
  <Application>Microsoft Office PowerPoint</Application>
  <PresentationFormat>Diavetítés a képernyőre (4:3 oldalarány)</PresentationFormat>
  <Paragraphs>104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21" baseType="lpstr">
      <vt:lpstr>Arial</vt:lpstr>
      <vt:lpstr>Calibri</vt:lpstr>
      <vt:lpstr>Courier New</vt:lpstr>
      <vt:lpstr>Times New Roman</vt:lpstr>
      <vt:lpstr>Wingdings</vt:lpstr>
      <vt:lpstr>Office-téma</vt:lpstr>
      <vt:lpstr>Továbbtanulás 2019/2020</vt:lpstr>
      <vt:lpstr>Középfokú oktatási intézmények</vt:lpstr>
      <vt:lpstr>A középfokú felvételi eljárás  szakaszai </vt:lpstr>
      <vt:lpstr>A középfokú intézmények felvételi  eljárásának elemei</vt:lpstr>
      <vt:lpstr>A felvételi eljárás során figyelembe vehető egyéb vizsgálatok</vt:lpstr>
      <vt:lpstr>PowerPoint-bemutató</vt:lpstr>
      <vt:lpstr>PowerPoint-bemutató</vt:lpstr>
      <vt:lpstr>Nemzetiségi nevelés-oktatás esetén  </vt:lpstr>
      <vt:lpstr>Szóbeli vizsga</vt:lpstr>
      <vt:lpstr>Felvételi eljárás folyamata</vt:lpstr>
      <vt:lpstr>PowerPoint-bemutató</vt:lpstr>
      <vt:lpstr>SNI tanulók</vt:lpstr>
      <vt:lpstr>Központit írató iskolák</vt:lpstr>
      <vt:lpstr>Hasznos linkek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Középfokú oktatási intézmények</dc:title>
  <dc:creator>NB 9</dc:creator>
  <cp:lastModifiedBy>tanár</cp:lastModifiedBy>
  <cp:revision>64</cp:revision>
  <dcterms:created xsi:type="dcterms:W3CDTF">2015-11-29T20:20:11Z</dcterms:created>
  <dcterms:modified xsi:type="dcterms:W3CDTF">2019-11-25T14:55:04Z</dcterms:modified>
</cp:coreProperties>
</file>